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6" r:id="rId4"/>
    <p:sldId id="293" r:id="rId5"/>
    <p:sldId id="270" r:id="rId6"/>
    <p:sldId id="268" r:id="rId7"/>
    <p:sldId id="261" r:id="rId8"/>
    <p:sldId id="295" r:id="rId9"/>
    <p:sldId id="269" r:id="rId10"/>
    <p:sldId id="263" r:id="rId11"/>
    <p:sldId id="264" r:id="rId12"/>
    <p:sldId id="272" r:id="rId13"/>
    <p:sldId id="274" r:id="rId14"/>
    <p:sldId id="275" r:id="rId15"/>
    <p:sldId id="294" r:id="rId16"/>
    <p:sldId id="278" r:id="rId17"/>
    <p:sldId id="300" r:id="rId18"/>
    <p:sldId id="279" r:id="rId19"/>
    <p:sldId id="280" r:id="rId20"/>
    <p:sldId id="281" r:id="rId21"/>
    <p:sldId id="282" r:id="rId22"/>
    <p:sldId id="283" r:id="rId23"/>
    <p:sldId id="296" r:id="rId24"/>
    <p:sldId id="291" r:id="rId25"/>
    <p:sldId id="297" r:id="rId26"/>
    <p:sldId id="298" r:id="rId27"/>
    <p:sldId id="299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C1FAFC-364B-4525-995E-DAA2A1535E80}" type="datetimeFigureOut">
              <a:rPr lang="ru-RU" smtClean="0"/>
              <a:pPr/>
              <a:t>30.04.2018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CBF73E-5BBB-46E9-B8BC-F33A16C22DE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9970861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130" y="0"/>
            <a:ext cx="917113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85992"/>
            <a:ext cx="7854696" cy="269514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Опытно-экспериментальная деятельность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старшей группе.</a:t>
            </a:r>
          </a:p>
          <a:p>
            <a:pPr algn="ctr"/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Выполнила: Воспитатель</a:t>
            </a:r>
          </a:p>
          <a:p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Маргина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Надежда Федоровна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3075" y="-928718"/>
            <a:ext cx="660801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92880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детский сад № 7 «Колосок»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81748"/>
          </a:xfrm>
        </p:spPr>
        <p:txBody>
          <a:bodyPr/>
          <a:lstStyle/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  </a:t>
            </a:r>
            <a:r>
              <a:rPr lang="ru-RU" sz="2400" dirty="0" smtClean="0"/>
              <a:t>В работе с детьми я стараюсь найти свой стиль,  индивидуальный «почерк». Воспринимая каждого малыша как личность, учу его мыслить, творить, создавать и гордиться своими достижениями. С неподдельным азартом и энтузиазмом я с каждым разом придумываю что-нибудь особенное, увлекательное, неординарное. Ведь каждый ребенок уникален, в нем живет и талантливый художник, и пытливый наблюдатель, и неутомимый экспериментатор… </a:t>
            </a:r>
            <a:endParaRPr lang="ru-RU" sz="2400" dirty="0"/>
          </a:p>
        </p:txBody>
      </p:sp>
      <p:pic>
        <p:nvPicPr>
          <p:cNvPr id="6" name="Рисунок 5" descr="SAM_153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52" y="4357694"/>
            <a:ext cx="3738562" cy="2357430"/>
          </a:xfrm>
          <a:prstGeom prst="rect">
            <a:avLst/>
          </a:prstGeom>
        </p:spPr>
      </p:pic>
      <p:pic>
        <p:nvPicPr>
          <p:cNvPr id="7" name="Рисунок 6" descr="SAM_153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28" y="4357694"/>
            <a:ext cx="3286148" cy="235743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Создание условий для формирования основного целостного мировидения ребенка старшего дошкольного возраста средствами физического эксперимента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Задачи: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Познавательные: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Расширение и систематизация элементарных естественнонаучных и экологических представлений детей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Формирование навыков постановки элементарных опытов и умения делать выводы на основе полученных результатов</a:t>
            </a:r>
          </a:p>
          <a:p>
            <a:r>
              <a:rPr lang="ru-RU" sz="4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Развивающие: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- Развивать стремление к поисково-познавательной деятельности.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- Способствовать овладению приемами практического взаимодействия с окружающими предметами.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Развивать мыслительную активность, умение наблюдать, анализировать, делать выводы.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   - Создание предпосылок формирования практических и умственных действий.</a:t>
            </a:r>
          </a:p>
          <a:p>
            <a:r>
              <a:rPr lang="ru-RU" sz="4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Воспитательные: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Воспитывать интерес к познанию окружающего мира.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Стимулировать желание детей экспериментировать.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- Формировать коммуникативные навыки.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Методы: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• Поисково-исследовательские наблюдения: случайные наблюдения и эксперименты, плановые эксперименты, как ответы на детские вопросы;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Проведение практических опытов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Беседы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решения задач: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2143116"/>
            <a:ext cx="4286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Дети проводят эксперимент, не зная его результата и таким образом приобретают знания;</a:t>
            </a:r>
          </a:p>
          <a:p>
            <a:endParaRPr lang="ru-RU" sz="2400" dirty="0" smtClean="0"/>
          </a:p>
          <a:p>
            <a:r>
              <a:rPr lang="ru-RU" sz="2400" dirty="0" smtClean="0"/>
              <a:t>- Дети вначале предсказывают вариант, а затем проверяют, правильно ли они мыслили.</a:t>
            </a:r>
            <a:endParaRPr lang="ru-RU" sz="2400" dirty="0"/>
          </a:p>
        </p:txBody>
      </p:sp>
      <p:pic>
        <p:nvPicPr>
          <p:cNvPr id="1026" name="Picture 2" descr="C:\Users\Виктор\Desktop\колосок\СТАРШАЯ ГРУППА\IMG_20171204_112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785927"/>
            <a:ext cx="4214842" cy="37147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Структура детского экспериментирования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2071678"/>
            <a:ext cx="66875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- Постановка проблемы, которую </a:t>
            </a:r>
          </a:p>
          <a:p>
            <a:r>
              <a:rPr lang="ru-RU" dirty="0" smtClean="0"/>
              <a:t>    необходимо решить;</a:t>
            </a:r>
          </a:p>
          <a:p>
            <a:endParaRPr lang="ru-RU" dirty="0" smtClean="0"/>
          </a:p>
          <a:p>
            <a:r>
              <a:rPr lang="ru-RU" dirty="0" smtClean="0"/>
              <a:t>   - </a:t>
            </a:r>
            <a:r>
              <a:rPr lang="ru-RU" dirty="0" err="1" smtClean="0"/>
              <a:t>Целеполагание</a:t>
            </a:r>
            <a:r>
              <a:rPr lang="ru-RU" dirty="0" smtClean="0"/>
              <a:t>  (что нужно сделать для </a:t>
            </a:r>
          </a:p>
          <a:p>
            <a:r>
              <a:rPr lang="ru-RU" dirty="0" smtClean="0"/>
              <a:t>   решения проблемы);</a:t>
            </a:r>
          </a:p>
          <a:p>
            <a:endParaRPr lang="ru-RU" dirty="0" smtClean="0"/>
          </a:p>
          <a:p>
            <a:r>
              <a:rPr lang="ru-RU" dirty="0" smtClean="0"/>
              <a:t>   - Поиск возможных путей решения</a:t>
            </a:r>
          </a:p>
          <a:p>
            <a:r>
              <a:rPr lang="ru-RU" dirty="0" smtClean="0"/>
              <a:t>    (выдвижение гипотез);</a:t>
            </a:r>
          </a:p>
          <a:p>
            <a:endParaRPr lang="ru-RU" dirty="0"/>
          </a:p>
          <a:p>
            <a:r>
              <a:rPr lang="ru-RU" dirty="0" smtClean="0"/>
              <a:t>  -  Проверка гипотез;</a:t>
            </a:r>
          </a:p>
          <a:p>
            <a:endParaRPr lang="ru-RU" dirty="0" smtClean="0"/>
          </a:p>
          <a:p>
            <a:r>
              <a:rPr lang="ru-RU" dirty="0" smtClean="0"/>
              <a:t>  -  Анализ полученного результата </a:t>
            </a:r>
          </a:p>
          <a:p>
            <a:r>
              <a:rPr lang="ru-RU" dirty="0" smtClean="0"/>
              <a:t>     (подтвердилось или нет);</a:t>
            </a:r>
          </a:p>
          <a:p>
            <a:endParaRPr lang="ru-RU" dirty="0"/>
          </a:p>
          <a:p>
            <a:r>
              <a:rPr lang="ru-RU" dirty="0" smtClean="0"/>
              <a:t>   - Вывод.</a:t>
            </a:r>
          </a:p>
          <a:p>
            <a:endParaRPr lang="ru-RU" dirty="0"/>
          </a:p>
        </p:txBody>
      </p:sp>
      <p:pic>
        <p:nvPicPr>
          <p:cNvPr id="5122" name="Picture 2" descr="C:\Users\Виктор\Desktop\колосок\СТАРШАЯ ГРУППА\IMG_20171207_1123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000240"/>
            <a:ext cx="3714776" cy="43894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Методическая литература</a:t>
            </a:r>
            <a:endParaRPr lang="ru-RU" sz="4400" dirty="0"/>
          </a:p>
        </p:txBody>
      </p:sp>
      <p:pic>
        <p:nvPicPr>
          <p:cNvPr id="9218" name="Picture 2" descr="C:\Users\Виктор\Desktop\колосок\СТАРШАЯ ГРУППА\IMG_20170915_0940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3643338" cy="2714644"/>
          </a:xfrm>
          <a:prstGeom prst="rect">
            <a:avLst/>
          </a:prstGeom>
          <a:noFill/>
        </p:spPr>
      </p:pic>
      <p:pic>
        <p:nvPicPr>
          <p:cNvPr id="2050" name="Picture 2" descr="C:\Users\Виктор\Desktop\колосок\СТАРШАЯ ГРУППА\IMG_20171207_1001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00108"/>
            <a:ext cx="4095747" cy="2786082"/>
          </a:xfrm>
          <a:prstGeom prst="rect">
            <a:avLst/>
          </a:prstGeom>
          <a:noFill/>
        </p:spPr>
      </p:pic>
      <p:pic>
        <p:nvPicPr>
          <p:cNvPr id="2051" name="Picture 3" descr="C:\Users\Виктор\Desktop\колосок\СТАРШАЯ ГРУППА\IMG_20171207_11290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4000504"/>
            <a:ext cx="4143372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Направление опытно-экспериментальной работы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857620" y="2071678"/>
            <a:ext cx="4829180" cy="3643338"/>
          </a:xfrm>
        </p:spPr>
        <p:txBody>
          <a:bodyPr>
            <a:noAutofit/>
          </a:bodyPr>
          <a:lstStyle/>
          <a:p>
            <a:r>
              <a:rPr lang="ru-RU" sz="2400" dirty="0" smtClean="0"/>
              <a:t>Живая природа (характерные особенности сезонов, многообразие живых организмов и т.д.);</a:t>
            </a:r>
          </a:p>
          <a:p>
            <a:r>
              <a:rPr lang="ru-RU" sz="2400" dirty="0" smtClean="0"/>
              <a:t>Неживая природа (воздух, вода, почва, свет, тепло и т.д.);</a:t>
            </a:r>
          </a:p>
          <a:p>
            <a:r>
              <a:rPr lang="ru-RU" sz="2400" dirty="0" smtClean="0"/>
              <a:t>Человек (функционирование организма; рукотворный мир: материалы и их свойства; преобразование предметов и явлений и т.д.). </a:t>
            </a:r>
            <a:endParaRPr lang="ru-RU" sz="2400" dirty="0"/>
          </a:p>
        </p:txBody>
      </p:sp>
      <p:pic>
        <p:nvPicPr>
          <p:cNvPr id="7170" name="Picture 2" descr="C:\Users\Виктор\Desktop\колосок\СТАРШАЯ ГРУППА\IMG_20170908_11115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071678"/>
            <a:ext cx="3571899" cy="435771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1" y="2214554"/>
            <a:ext cx="464347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i="1" dirty="0"/>
              <a:t>Это </a:t>
            </a:r>
            <a:r>
              <a:rPr lang="ru-RU" sz="2400" i="1" dirty="0" smtClean="0"/>
              <a:t>все </a:t>
            </a:r>
            <a:r>
              <a:rPr lang="ru-RU" sz="2400" i="1" dirty="0"/>
              <a:t>– эксперименты –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Интересные моменты!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Все, все, все </a:t>
            </a:r>
            <a:r>
              <a:rPr lang="ru-RU" sz="2400" i="1" dirty="0"/>
              <a:t>хотим узнать!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Нужно </a:t>
            </a:r>
            <a:r>
              <a:rPr lang="ru-RU" sz="2400" i="1" dirty="0" smtClean="0"/>
              <a:t>все </a:t>
            </a:r>
            <a:r>
              <a:rPr lang="ru-RU" sz="2400" i="1" dirty="0"/>
              <a:t>зарисовать!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Как наш опыт получился,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Сколько времени он длился?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Удивляемся всему: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/>
              <a:t>Как? Зачем? И почему?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195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–</a:t>
            </a:r>
            <a:endParaRPr lang="ru-RU" dirty="0"/>
          </a:p>
        </p:txBody>
      </p:sp>
      <p:pic>
        <p:nvPicPr>
          <p:cNvPr id="8" name="Рисунок 7" descr="bar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08" y="500042"/>
            <a:ext cx="1785950" cy="1785950"/>
          </a:xfrm>
          <a:prstGeom prst="rect">
            <a:avLst/>
          </a:prstGeom>
        </p:spPr>
      </p:pic>
      <p:pic>
        <p:nvPicPr>
          <p:cNvPr id="1026" name="Picture 2" descr="C:\Users\Виктор\Desktop\колосок\СТАРШАЯ ГРУППА\IMG_20171206_1103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1285860"/>
            <a:ext cx="3357586" cy="438943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Воздух. Раскрыли секреты «невидимки»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57950" y="2071678"/>
            <a:ext cx="250033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Знакомство детей со свойствами воздуха.</a:t>
            </a:r>
          </a:p>
          <a:p>
            <a:r>
              <a:rPr lang="ru-RU" sz="1600" dirty="0" smtClean="0"/>
              <a:t>Гипотезы: </a:t>
            </a:r>
          </a:p>
          <a:p>
            <a:r>
              <a:rPr lang="ru-RU" sz="1600" dirty="0" smtClean="0"/>
              <a:t>1)Воздух постоянно нас окружает;</a:t>
            </a:r>
          </a:p>
          <a:p>
            <a:r>
              <a:rPr lang="ru-RU" sz="1600" dirty="0" smtClean="0"/>
              <a:t>2) Воздух можно  обнаружить, «поймав» его в пакет, задувая воздушный шар;</a:t>
            </a:r>
          </a:p>
          <a:p>
            <a:r>
              <a:rPr lang="ru-RU" sz="1600" dirty="0" smtClean="0"/>
              <a:t>3) Воздух есть внутри предметов и людей;</a:t>
            </a:r>
          </a:p>
          <a:p>
            <a:r>
              <a:rPr lang="ru-RU" sz="1600" dirty="0" smtClean="0"/>
              <a:t>4) Воздух можно услышать;</a:t>
            </a:r>
          </a:p>
          <a:p>
            <a:r>
              <a:rPr lang="ru-RU" sz="1600" dirty="0" smtClean="0"/>
              <a:t>5) Воздух легче воды;</a:t>
            </a:r>
          </a:p>
          <a:p>
            <a:r>
              <a:rPr lang="ru-RU" sz="1600" dirty="0" smtClean="0"/>
              <a:t>6) Воздух не имеет запаха, но может его передавать.</a:t>
            </a:r>
            <a:endParaRPr lang="ru-RU" sz="1600" dirty="0"/>
          </a:p>
        </p:txBody>
      </p:sp>
      <p:pic>
        <p:nvPicPr>
          <p:cNvPr id="2050" name="Picture 2" descr="C:\Users\Виктор\Desktop\колосок\СТАРШАЯ ГРУППА\IMG_20171206_1646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3" y="1935163"/>
            <a:ext cx="3000396" cy="2351093"/>
          </a:xfrm>
          <a:prstGeom prst="rect">
            <a:avLst/>
          </a:prstGeom>
          <a:noFill/>
        </p:spPr>
      </p:pic>
      <p:pic>
        <p:nvPicPr>
          <p:cNvPr id="2051" name="Picture 3" descr="C:\Users\Виктор\Desktop\колосок\СТАРШАЯ ГРУППА\IMG_20171206_16530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4357694"/>
            <a:ext cx="3000396" cy="2303852"/>
          </a:xfrm>
          <a:prstGeom prst="rect">
            <a:avLst/>
          </a:prstGeom>
          <a:noFill/>
        </p:spPr>
      </p:pic>
      <p:pic>
        <p:nvPicPr>
          <p:cNvPr id="2052" name="Picture 4" descr="C:\Users\Виктор\Desktop\колосок\СТАРШАЯ ГРУППА\IMG_20171207_11344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2143116"/>
            <a:ext cx="2786049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Волшебница-вода</a:t>
            </a:r>
            <a:endParaRPr lang="ru-RU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57753" y="4786322"/>
            <a:ext cx="3929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Знакомство детей со свойствами воды</a:t>
            </a:r>
          </a:p>
          <a:p>
            <a:r>
              <a:rPr lang="ru-RU" sz="1400" dirty="0" smtClean="0"/>
              <a:t>Гипотезы: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Вода не имеет запаха;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Вода не имеет вкуса;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Вода не имеет цвета (опровергли ошибочное мнение, о том, что вода белая, сравнив с молоком);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Вода – растворитель. </a:t>
            </a:r>
            <a:endParaRPr lang="ru-RU" sz="1400" dirty="0"/>
          </a:p>
        </p:txBody>
      </p:sp>
      <p:pic>
        <p:nvPicPr>
          <p:cNvPr id="3074" name="Picture 2" descr="C:\Users\Виктор\Desktop\колосок\СТАРШАЯ ГРУППА\IMG_20171206_110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357298"/>
            <a:ext cx="3643338" cy="2786082"/>
          </a:xfrm>
          <a:prstGeom prst="rect">
            <a:avLst/>
          </a:prstGeom>
          <a:noFill/>
        </p:spPr>
      </p:pic>
      <p:pic>
        <p:nvPicPr>
          <p:cNvPr id="3075" name="Picture 3" descr="C:\Users\Виктор\Desktop\колосок\СТАРШАЯ ГРУППА\IMG_20171206_11054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4842" y="1357298"/>
            <a:ext cx="4036248" cy="2786082"/>
          </a:xfrm>
          <a:prstGeom prst="rect">
            <a:avLst/>
          </a:prstGeom>
          <a:noFill/>
        </p:spPr>
      </p:pic>
      <p:pic>
        <p:nvPicPr>
          <p:cNvPr id="3076" name="Picture 4" descr="C:\Users\Виктор\Desktop\колосок\СТАРШАЯ ГРУППА\IMG_20171206_11075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357694"/>
            <a:ext cx="3643338" cy="235743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Микромир под лупой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714612" y="5214950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Дети получают элементарные навыки работы с лупой. </a:t>
            </a:r>
            <a:endParaRPr lang="ru-RU" sz="2000" dirty="0"/>
          </a:p>
        </p:txBody>
      </p:sp>
      <p:pic>
        <p:nvPicPr>
          <p:cNvPr id="8" name="Рисунок 7" descr="89855506_069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10" y="4786322"/>
            <a:ext cx="1987300" cy="1905004"/>
          </a:xfrm>
          <a:prstGeom prst="rect">
            <a:avLst/>
          </a:prstGeom>
        </p:spPr>
      </p:pic>
      <p:pic>
        <p:nvPicPr>
          <p:cNvPr id="4098" name="Picture 2" descr="C:\Users\Виктор\Desktop\колосок\СТАРШАЯ ГРУППА\IMG_20171206_1111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3929091" cy="3214709"/>
          </a:xfrm>
          <a:prstGeom prst="rect">
            <a:avLst/>
          </a:prstGeom>
          <a:noFill/>
        </p:spPr>
      </p:pic>
      <p:pic>
        <p:nvPicPr>
          <p:cNvPr id="4099" name="Picture 3" descr="C:\Users\Виктор\Desktop\колосок\СТАРШАЯ ГРУППА\IMG_20171206_11115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500174"/>
            <a:ext cx="3786196" cy="3143272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Старый добрый великан – это дедушка вулкан!</a:t>
            </a:r>
            <a:endParaRPr lang="ru-RU" dirty="0"/>
          </a:p>
        </p:txBody>
      </p:sp>
      <p:pic>
        <p:nvPicPr>
          <p:cNvPr id="5" name="Рисунок 4" descr="S80052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438" y="1785926"/>
            <a:ext cx="4286248" cy="3286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24" y="5286388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Знакомились с природным явлением – вулканами гейзерами, их строением, причиной извержения. </a:t>
            </a:r>
            <a:endParaRPr lang="ru-RU" sz="2400" dirty="0"/>
          </a:p>
        </p:txBody>
      </p:sp>
      <p:pic>
        <p:nvPicPr>
          <p:cNvPr id="5122" name="Picture 2" descr="C:\Users\Виктор\Desktop\Новая папка\IMG_20180425_0808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785927"/>
            <a:ext cx="329207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Экскурсия на семенную станцию</a:t>
            </a:r>
            <a:endParaRPr lang="ru-RU" sz="4400" dirty="0"/>
          </a:p>
        </p:txBody>
      </p:sp>
      <p:pic>
        <p:nvPicPr>
          <p:cNvPr id="6146" name="Picture 2" descr="C:\Users\Виктор\Desktop\колосок\СТАРШАЯ ГРУППА\IMG_20170907_1027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357298"/>
            <a:ext cx="3786214" cy="2500329"/>
          </a:xfrm>
          <a:prstGeom prst="rect">
            <a:avLst/>
          </a:prstGeom>
          <a:noFill/>
        </p:spPr>
      </p:pic>
      <p:pic>
        <p:nvPicPr>
          <p:cNvPr id="6147" name="Picture 3" descr="C:\Users\Виктор\Desktop\колосок\СТАРШАЯ ГРУППА\IMG_20170907_10282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357298"/>
            <a:ext cx="4262435" cy="2500330"/>
          </a:xfrm>
          <a:prstGeom prst="rect">
            <a:avLst/>
          </a:prstGeom>
          <a:noFill/>
        </p:spPr>
      </p:pic>
      <p:pic>
        <p:nvPicPr>
          <p:cNvPr id="6148" name="Picture 4" descr="C:\Users\Виктор\Desktop\колосок\СТАРШАЯ ГРУППА\IMG_20170907_1030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3929066"/>
            <a:ext cx="4357718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S8005167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472" y="2571744"/>
            <a:ext cx="4071966" cy="3143272"/>
          </a:xfrm>
        </p:spPr>
      </p:pic>
      <p:sp>
        <p:nvSpPr>
          <p:cNvPr id="6" name="TextBox 5"/>
          <p:cNvSpPr txBox="1"/>
          <p:nvPr/>
        </p:nvSpPr>
        <p:spPr>
          <a:xfrm>
            <a:off x="500035" y="1071546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Ухаживая за «мальчиком-луковкой», наблюдаем за его развитием, устанавливаем, что оно зависит от условий (вода, свет, тепло). Все изменения фиксируем в Календаре наблюдений. </a:t>
            </a:r>
            <a:endParaRPr lang="ru-RU" sz="2400" dirty="0"/>
          </a:p>
        </p:txBody>
      </p:sp>
      <p:pic>
        <p:nvPicPr>
          <p:cNvPr id="3074" name="Picture 2" descr="C:\Users\Виктор\Desktop\колосок\ПРОГУЛКА\IMG_20170411_1004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2571744"/>
            <a:ext cx="3643338" cy="314324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Огород на окне</a:t>
            </a:r>
            <a:endParaRPr lang="ru-RU" sz="4400" dirty="0"/>
          </a:p>
        </p:txBody>
      </p:sp>
      <p:pic>
        <p:nvPicPr>
          <p:cNvPr id="10242" name="Picture 2" descr="C:\Users\Виктор\Desktop\ЛЕНА Г\ОГОРОД НА ОКНЕ\IMG_20180312_1121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857364"/>
            <a:ext cx="3786213" cy="4143403"/>
          </a:xfrm>
          <a:prstGeom prst="rect">
            <a:avLst/>
          </a:prstGeom>
          <a:noFill/>
        </p:spPr>
      </p:pic>
      <p:pic>
        <p:nvPicPr>
          <p:cNvPr id="10243" name="Picture 3" descr="C:\Users\Виктор\Desktop\ЛЕНА Г\ОГОРОД НА ОКНЕ\IMG_20180312_11243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928802"/>
            <a:ext cx="4357718" cy="407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/>
          <a:lstStyle/>
          <a:p>
            <a:pPr algn="ctr"/>
            <a:r>
              <a:rPr lang="ru-RU" dirty="0" smtClean="0"/>
              <a:t>«Живая» вода</a:t>
            </a:r>
            <a:endParaRPr lang="ru-RU" dirty="0"/>
          </a:p>
        </p:txBody>
      </p:sp>
      <p:pic>
        <p:nvPicPr>
          <p:cNvPr id="7" name="Рисунок 6" descr="P101033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2066" y="2500306"/>
            <a:ext cx="3714776" cy="32147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7158" y="4857760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Знакомство детей с животворными </a:t>
            </a:r>
          </a:p>
          <a:p>
            <a:pPr algn="ctr"/>
            <a:r>
              <a:rPr lang="ru-RU" sz="2400" dirty="0" smtClean="0"/>
              <a:t>свойствами воды</a:t>
            </a:r>
            <a:endParaRPr lang="ru-RU" sz="2400" dirty="0"/>
          </a:p>
        </p:txBody>
      </p:sp>
      <p:pic>
        <p:nvPicPr>
          <p:cNvPr id="4098" name="Picture 2" descr="C:\Users\Виктор\Desktop\Новая папка\IMG_20180425_16232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500174"/>
            <a:ext cx="4095779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Немного физики: и такое бывает!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2000240"/>
            <a:ext cx="40005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Дети узнали, что все предметы имеют определенный электрический заряд. В результате контакта между двумя различными материалами происходит разделение электрических разрядов. 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Крибле</a:t>
            </a:r>
            <a:r>
              <a:rPr lang="ru-RU" dirty="0" smtClean="0"/>
              <a:t>! </a:t>
            </a:r>
            <a:r>
              <a:rPr lang="ru-RU" dirty="0" err="1" smtClean="0"/>
              <a:t>Крабле</a:t>
            </a:r>
            <a:r>
              <a:rPr lang="ru-RU" dirty="0" smtClean="0"/>
              <a:t>! </a:t>
            </a:r>
            <a:r>
              <a:rPr lang="ru-RU" dirty="0" err="1" smtClean="0"/>
              <a:t>Бумс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процессе эксперимента:</a:t>
            </a:r>
          </a:p>
          <a:p>
            <a:pPr>
              <a:buNone/>
            </a:pPr>
            <a:r>
              <a:rPr lang="ru-RU" sz="2000" dirty="0" smtClean="0"/>
              <a:t>- Дети получают возможность удовлетворить присущую им любознательность (Почему? Зачем? Как? Что будет? Если?), почувствовать себя учеными, исследователями, первооткрывателями.  </a:t>
            </a:r>
          </a:p>
          <a:p>
            <a:pPr>
              <a:buNone/>
            </a:pPr>
            <a:r>
              <a:rPr lang="ru-RU" sz="2000" dirty="0" smtClean="0"/>
              <a:t>- Получают реальные представления о различных сторонах изучаемого объекта, о его взаимоотношениях с другими объектами и со средой обитания;</a:t>
            </a:r>
          </a:p>
          <a:p>
            <a:pPr>
              <a:buNone/>
            </a:pPr>
            <a:r>
              <a:rPr lang="ru-RU" sz="2000" dirty="0" smtClean="0"/>
              <a:t>- Идет обогащение памяти ребенка, активизируются его мыслительные процессы;</a:t>
            </a:r>
          </a:p>
          <a:p>
            <a:pPr>
              <a:buNone/>
            </a:pPr>
            <a:r>
              <a:rPr lang="ru-RU" sz="2000" dirty="0" smtClean="0"/>
              <a:t>- Развивается речь ребенка, так как ему необходимо давать отчет об увиденном, формулировать обнаруженные закономерности и выводы. </a:t>
            </a:r>
            <a:endParaRPr lang="ru-RU" sz="2000" dirty="0"/>
          </a:p>
        </p:txBody>
      </p:sp>
      <p:pic>
        <p:nvPicPr>
          <p:cNvPr id="5" name="Рисунок 4" descr="66b27b1c753108d00383418b446bb7f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928670"/>
            <a:ext cx="2071702" cy="150019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>
            <a:normAutofit/>
          </a:bodyPr>
          <a:lstStyle/>
          <a:p>
            <a:pPr algn="r">
              <a:buNone/>
            </a:pPr>
            <a:endParaRPr lang="ru-RU" sz="1600" dirty="0" smtClean="0"/>
          </a:p>
          <a:p>
            <a:pPr algn="r">
              <a:buNone/>
            </a:pPr>
            <a:r>
              <a:rPr lang="ru-RU" sz="1600" dirty="0" smtClean="0"/>
              <a:t>Дети любят искать, сами находить. В этом их сила.</a:t>
            </a:r>
          </a:p>
          <a:p>
            <a:pPr algn="r">
              <a:buNone/>
            </a:pPr>
            <a:r>
              <a:rPr lang="ru-RU" sz="1600" dirty="0" smtClean="0"/>
              <a:t>(А. Эйнштейн).</a:t>
            </a:r>
          </a:p>
          <a:p>
            <a:pPr algn="just">
              <a:buNone/>
            </a:pPr>
            <a:r>
              <a:rPr lang="ru-RU" sz="1600" dirty="0" smtClean="0"/>
              <a:t>            </a:t>
            </a:r>
            <a:r>
              <a:rPr lang="ru-RU" sz="2000" dirty="0" smtClean="0"/>
              <a:t>Знания, почерпнутые не из книг, а добытые самостоятельно всегда являются осознанными и более прочными. Я думаю, что в детском саду не должно быть четкой границы между обыденной жизнью и экспериментированием. Ведь экспериментирование – не самоцель, а только способ ознакомления ребенка с тем миром, в котором ему предстоит жить… </a:t>
            </a:r>
          </a:p>
          <a:p>
            <a:pPr algn="just">
              <a:buNone/>
            </a:pPr>
            <a:endParaRPr lang="ru-RU" sz="1600" dirty="0"/>
          </a:p>
        </p:txBody>
      </p:sp>
      <p:pic>
        <p:nvPicPr>
          <p:cNvPr id="8194" name="Picture 2" descr="C:\Users\Виктор\Desktop\колосок\СТАРШАЯ ГРУППА\IMG_20170911_1641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356" y="3286124"/>
            <a:ext cx="5072098" cy="335758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Наблюдения на прогулке</a:t>
            </a:r>
            <a:endParaRPr lang="ru-RU" sz="4400" dirty="0"/>
          </a:p>
        </p:txBody>
      </p:sp>
      <p:pic>
        <p:nvPicPr>
          <p:cNvPr id="10242" name="Picture 2" descr="C:\Users\Виктор\Desktop\колосок\СТАРШАЯ ГРУППА\IMG_20171019_1635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285860"/>
            <a:ext cx="4357718" cy="2643206"/>
          </a:xfrm>
          <a:prstGeom prst="rect">
            <a:avLst/>
          </a:prstGeom>
          <a:noFill/>
        </p:spPr>
      </p:pic>
      <p:pic>
        <p:nvPicPr>
          <p:cNvPr id="10243" name="Picture 3" descr="C:\Users\Виктор\Desktop\колосок\СТАРШАЯ ГРУППА\IMG_20170920_1129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285861"/>
            <a:ext cx="4214842" cy="2643205"/>
          </a:xfrm>
          <a:prstGeom prst="rect">
            <a:avLst/>
          </a:prstGeom>
          <a:noFill/>
        </p:spPr>
      </p:pic>
      <p:pic>
        <p:nvPicPr>
          <p:cNvPr id="10244" name="Picture 4" descr="C:\Users\Виктор\Desktop\колосок\СТАРШАЯ ГРУППА\IMG_20170915_11313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4071942"/>
            <a:ext cx="4357718" cy="2643206"/>
          </a:xfrm>
          <a:prstGeom prst="rect">
            <a:avLst/>
          </a:prstGeom>
          <a:noFill/>
        </p:spPr>
      </p:pic>
      <p:pic>
        <p:nvPicPr>
          <p:cNvPr id="10245" name="Picture 5" descr="C:\Users\Виктор\Desktop\колосок\СТАРШАЯ ГРУППА\IMG_20170912_10350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7" y="4071942"/>
            <a:ext cx="4214842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298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Свойства снега</a:t>
            </a:r>
            <a:endParaRPr lang="ru-RU" sz="4400" dirty="0"/>
          </a:p>
        </p:txBody>
      </p:sp>
      <p:pic>
        <p:nvPicPr>
          <p:cNvPr id="12290" name="Picture 2" descr="C:\Users\Виктор\Desktop\колосок\СТАРШАЯ ГРУППА\IMG_20171204_1059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214422"/>
            <a:ext cx="4071967" cy="2571768"/>
          </a:xfrm>
          <a:prstGeom prst="rect">
            <a:avLst/>
          </a:prstGeom>
          <a:noFill/>
        </p:spPr>
      </p:pic>
      <p:pic>
        <p:nvPicPr>
          <p:cNvPr id="12291" name="Picture 3" descr="C:\Users\Виктор\Desktop\колосок\СТАРШАЯ ГРУППА\IMG_20171204_11022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214422"/>
            <a:ext cx="4018370" cy="5357850"/>
          </a:xfrm>
          <a:prstGeom prst="rect">
            <a:avLst/>
          </a:prstGeom>
          <a:noFill/>
        </p:spPr>
      </p:pic>
      <p:pic>
        <p:nvPicPr>
          <p:cNvPr id="12292" name="Picture 4" descr="C:\Users\Виктор\Desktop\колосок\СТАРШАЯ ГРУППА\IMG_20171204_11055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19" y="3929066"/>
            <a:ext cx="4071967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Посадка дерева семьи</a:t>
            </a:r>
            <a:endParaRPr lang="ru-RU" dirty="0"/>
          </a:p>
        </p:txBody>
      </p:sp>
      <p:pic>
        <p:nvPicPr>
          <p:cNvPr id="11266" name="Picture 2" descr="C:\Users\Виктор\Desktop\колосок\СТАРШАЯ ГРУППА\IMG_20170915_1704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00109"/>
            <a:ext cx="4071966" cy="2786082"/>
          </a:xfrm>
          <a:prstGeom prst="rect">
            <a:avLst/>
          </a:prstGeom>
          <a:noFill/>
        </p:spPr>
      </p:pic>
      <p:pic>
        <p:nvPicPr>
          <p:cNvPr id="11267" name="Picture 3" descr="C:\Users\Виктор\Desktop\колосок\СТАРШАЯ ГРУППА\IMG_20170915_17075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1000108"/>
            <a:ext cx="4161264" cy="2786082"/>
          </a:xfrm>
          <a:prstGeom prst="rect">
            <a:avLst/>
          </a:prstGeom>
          <a:noFill/>
        </p:spPr>
      </p:pic>
      <p:pic>
        <p:nvPicPr>
          <p:cNvPr id="11268" name="Picture 4" descr="C:\Users\Виктор\Desktop\колосок\СТАРШАЯ ГРУППА\IMG_20170915_17110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4000504"/>
            <a:ext cx="4051302" cy="2643182"/>
          </a:xfrm>
          <a:prstGeom prst="rect">
            <a:avLst/>
          </a:prstGeom>
          <a:noFill/>
        </p:spPr>
      </p:pic>
      <p:pic>
        <p:nvPicPr>
          <p:cNvPr id="11269" name="Picture 5" descr="C:\Users\Виктор\Desktop\колосок\СТАРШАЯ ГРУППА\IMG_20170915_17211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4000504"/>
            <a:ext cx="4143404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Центробежная сила</a:t>
            </a:r>
            <a:endParaRPr lang="ru-RU" sz="4400" dirty="0"/>
          </a:p>
        </p:txBody>
      </p:sp>
      <p:pic>
        <p:nvPicPr>
          <p:cNvPr id="6146" name="Picture 2" descr="C:\Users\Виктор\Desktop\Новая папка\IMG_20180425_1141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2071678"/>
            <a:ext cx="3500462" cy="3857652"/>
          </a:xfrm>
          <a:prstGeom prst="rect">
            <a:avLst/>
          </a:prstGeom>
          <a:noFill/>
        </p:spPr>
      </p:pic>
      <p:pic>
        <p:nvPicPr>
          <p:cNvPr id="6147" name="Picture 3" descr="C:\Users\Виктор\Desktop\Новая папка\IMG_20180425_11411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2000240"/>
            <a:ext cx="3696899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Наблюдение за насекомыми</a:t>
            </a:r>
            <a:endParaRPr lang="ru-RU" sz="4400" dirty="0"/>
          </a:p>
        </p:txBody>
      </p:sp>
      <p:pic>
        <p:nvPicPr>
          <p:cNvPr id="7170" name="Picture 2" descr="C:\Users\Виктор\Desktop\Новая папка\IMG_20180413_1635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1857364"/>
            <a:ext cx="3649268" cy="4389437"/>
          </a:xfrm>
          <a:prstGeom prst="rect">
            <a:avLst/>
          </a:prstGeom>
          <a:noFill/>
        </p:spPr>
      </p:pic>
      <p:pic>
        <p:nvPicPr>
          <p:cNvPr id="7171" name="Picture 3" descr="C:\Users\Виктор\Desktop\Новая папка\IMG_20180413_16344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1857364"/>
            <a:ext cx="3786213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err="1" smtClean="0"/>
              <a:t>Экспериментарий</a:t>
            </a:r>
            <a:endParaRPr lang="ru-RU" sz="4400" dirty="0"/>
          </a:p>
        </p:txBody>
      </p:sp>
      <p:pic>
        <p:nvPicPr>
          <p:cNvPr id="4" name="Picture 2" descr="C:\Users\Виктор\Desktop\Новая папка\IMG_20180416_1013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1928802"/>
            <a:ext cx="4069300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pic>
        <p:nvPicPr>
          <p:cNvPr id="4" name="Содержимое 3" descr="clap_hands_960x540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356" y="2857496"/>
            <a:ext cx="4914709" cy="3467104"/>
          </a:xfr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743</Words>
  <Application>Microsoft Office PowerPoint</Application>
  <PresentationFormat>Экран (4:3)</PresentationFormat>
  <Paragraphs>105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Муниципальное дошкольное образовательное учреждение детский сад № 7 «Колосок»</vt:lpstr>
      <vt:lpstr>Презентация PowerPoint</vt:lpstr>
      <vt:lpstr>      Цель:</vt:lpstr>
      <vt:lpstr>Задачи:</vt:lpstr>
      <vt:lpstr>Методы:</vt:lpstr>
      <vt:lpstr>Варианты решения задач:</vt:lpstr>
      <vt:lpstr>Структура детского экспериментирования</vt:lpstr>
      <vt:lpstr>Методическая литература</vt:lpstr>
      <vt:lpstr>Направление опытно-экспериментальной работы</vt:lpstr>
      <vt:lpstr>Презентация PowerPoint</vt:lpstr>
      <vt:lpstr>Воздух. Раскрыли секреты «невидимки»</vt:lpstr>
      <vt:lpstr>Волшебница-вода</vt:lpstr>
      <vt:lpstr>Микромир под лупой</vt:lpstr>
      <vt:lpstr>Старый добрый великан – это дедушка вулкан!</vt:lpstr>
      <vt:lpstr>Экскурсия на семенную станцию</vt:lpstr>
      <vt:lpstr>Презентация PowerPoint</vt:lpstr>
      <vt:lpstr>Огород на окне</vt:lpstr>
      <vt:lpstr>«Живая» вода</vt:lpstr>
      <vt:lpstr>Немного физики: и такое бывает!</vt:lpstr>
      <vt:lpstr>Крибле! Крабле! Бумс!</vt:lpstr>
      <vt:lpstr>Презентация PowerPoint</vt:lpstr>
      <vt:lpstr>Наблюдения на прогулке</vt:lpstr>
      <vt:lpstr>Свойства снега</vt:lpstr>
      <vt:lpstr>Посадка дерева семьи</vt:lpstr>
      <vt:lpstr>Центробежная сила</vt:lpstr>
      <vt:lpstr>Наблюдение за насекомыми</vt:lpstr>
      <vt:lpstr>Экспериментарий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ruser</cp:lastModifiedBy>
  <cp:revision>69</cp:revision>
  <dcterms:created xsi:type="dcterms:W3CDTF">2015-02-21T13:39:54Z</dcterms:created>
  <dcterms:modified xsi:type="dcterms:W3CDTF">2018-04-30T07:40:23Z</dcterms:modified>
</cp:coreProperties>
</file>